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8501"/>
    <a:srgbClr val="DC4B52"/>
    <a:srgbClr val="FFAB04"/>
    <a:srgbClr val="3CB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75" d="100"/>
          <a:sy n="75" d="100"/>
        </p:scale>
        <p:origin x="64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94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7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08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32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2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9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7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1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B7DC2-A4C4-4777-9824-EBAD9CA9FDC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FF963-C431-40D5-8774-42220154B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6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roup 107"/>
          <p:cNvGrpSpPr/>
          <p:nvPr/>
        </p:nvGrpSpPr>
        <p:grpSpPr>
          <a:xfrm>
            <a:off x="-61119" y="-41275"/>
            <a:ext cx="8699510" cy="6944834"/>
            <a:chOff x="-61119" y="-41275"/>
            <a:chExt cx="8699510" cy="6944834"/>
          </a:xfrm>
        </p:grpSpPr>
        <p:cxnSp>
          <p:nvCxnSpPr>
            <p:cNvPr id="130" name="Straight Connector 129"/>
            <p:cNvCxnSpPr/>
            <p:nvPr/>
          </p:nvCxnSpPr>
          <p:spPr>
            <a:xfrm flipV="1">
              <a:off x="3202172" y="1486775"/>
              <a:ext cx="5436219" cy="538124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V="1">
              <a:off x="23210" y="3248273"/>
              <a:ext cx="8588405" cy="642217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7035360" y="-10566"/>
              <a:ext cx="1116370" cy="6914125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 flipH="1">
              <a:off x="4758511" y="24921"/>
              <a:ext cx="3853104" cy="684699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V="1">
              <a:off x="-54330" y="713558"/>
              <a:ext cx="8679113" cy="2317932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H="1" flipV="1">
              <a:off x="-49513" y="3856602"/>
              <a:ext cx="4200372" cy="303574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flipH="1" flipV="1">
              <a:off x="-61118" y="5408678"/>
              <a:ext cx="3263290" cy="1469801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flipH="1">
              <a:off x="784176" y="39935"/>
              <a:ext cx="6299737" cy="683080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H="1">
              <a:off x="2770854" y="-13910"/>
              <a:ext cx="3248356" cy="687191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-2116" y="2414882"/>
              <a:ext cx="5156640" cy="444427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4010599" y="-20638"/>
              <a:ext cx="2075442" cy="687863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flipV="1">
              <a:off x="23210" y="24921"/>
              <a:ext cx="7074418" cy="2384359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flipH="1">
              <a:off x="0" y="-41275"/>
              <a:ext cx="4036919" cy="6899275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V="1">
              <a:off x="0" y="-15181"/>
              <a:ext cx="6036212" cy="154951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1855287" y="1"/>
              <a:ext cx="6273716" cy="6857999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-40722" y="12178"/>
              <a:ext cx="1866327" cy="1539939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flipV="1">
              <a:off x="-61119" y="0"/>
              <a:ext cx="4095061" cy="551985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14" name="Group 113"/>
          <p:cNvGrpSpPr/>
          <p:nvPr/>
        </p:nvGrpSpPr>
        <p:grpSpPr>
          <a:xfrm>
            <a:off x="228489" y="330318"/>
            <a:ext cx="6896053" cy="5374582"/>
            <a:chOff x="228489" y="330318"/>
            <a:chExt cx="6896053" cy="5374582"/>
          </a:xfrm>
        </p:grpSpPr>
        <p:sp>
          <p:nvSpPr>
            <p:cNvPr id="5" name="Oval 4"/>
            <p:cNvSpPr/>
            <p:nvPr/>
          </p:nvSpPr>
          <p:spPr>
            <a:xfrm>
              <a:off x="1616615" y="552765"/>
              <a:ext cx="2926080" cy="2926080"/>
            </a:xfrm>
            <a:prstGeom prst="ellipse">
              <a:avLst/>
            </a:prstGeom>
            <a:noFill/>
            <a:ln w="76200">
              <a:solidFill>
                <a:srgbClr val="FB85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669026" y="605176"/>
              <a:ext cx="2821259" cy="28212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AB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03497" y="1292531"/>
              <a:ext cx="19145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DC4B52"/>
                  </a:solidFill>
                  <a:latin typeface="Britannic Bold" panose="020B0903060703020204" pitchFamily="34" charset="0"/>
                </a:rPr>
                <a:t>BLOOM’S TAXANOMY</a:t>
              </a:r>
              <a:endParaRPr lang="en-US" sz="2000" dirty="0">
                <a:solidFill>
                  <a:srgbClr val="DC4B52"/>
                </a:solidFill>
                <a:latin typeface="Britannic Bold" panose="020B0903060703020204" pitchFamily="34" charset="0"/>
              </a:endParaRPr>
            </a:p>
          </p:txBody>
        </p:sp>
        <p:grpSp>
          <p:nvGrpSpPr>
            <p:cNvPr id="149" name="Group 148"/>
            <p:cNvGrpSpPr/>
            <p:nvPr/>
          </p:nvGrpSpPr>
          <p:grpSpPr>
            <a:xfrm>
              <a:off x="1027017" y="918108"/>
              <a:ext cx="1087756" cy="1087756"/>
              <a:chOff x="1168382" y="770996"/>
              <a:chExt cx="1087756" cy="1087756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1168382" y="770996"/>
                <a:ext cx="1087756" cy="1087756"/>
                <a:chOff x="9810750" y="2905125"/>
                <a:chExt cx="1087756" cy="1087756"/>
              </a:xfrm>
            </p:grpSpPr>
            <p:sp>
              <p:nvSpPr>
                <p:cNvPr id="21" name="Oval 20"/>
                <p:cNvSpPr/>
                <p:nvPr/>
              </p:nvSpPr>
              <p:spPr>
                <a:xfrm>
                  <a:off x="9851708" y="2946083"/>
                  <a:ext cx="1005840" cy="1005840"/>
                </a:xfrm>
                <a:prstGeom prst="ellipse">
                  <a:avLst/>
                </a:prstGeom>
                <a:noFill/>
                <a:ln w="76200">
                  <a:solidFill>
                    <a:srgbClr val="FB850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9810750" y="2905125"/>
                  <a:ext cx="1087756" cy="1087756"/>
                </a:xfrm>
                <a:prstGeom prst="ellipse">
                  <a:avLst/>
                </a:prstGeom>
                <a:solidFill>
                  <a:srgbClr val="3CB29A"/>
                </a:solidFill>
                <a:ln w="76200">
                  <a:solidFill>
                    <a:srgbClr val="FFAB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60" name="Straight Connector 59"/>
              <p:cNvCxnSpPr/>
              <p:nvPr/>
            </p:nvCxnSpPr>
            <p:spPr>
              <a:xfrm>
                <a:off x="1463694" y="1067381"/>
                <a:ext cx="502888" cy="394472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1454550" y="1037871"/>
                <a:ext cx="438548" cy="421722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1563794" y="1007223"/>
                <a:ext cx="230859" cy="4045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1412903" y="1117406"/>
                <a:ext cx="559450" cy="273775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1689376" y="969422"/>
                <a:ext cx="16535" cy="451146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1659684" y="987901"/>
                <a:ext cx="138085" cy="415593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1407603" y="1159427"/>
                <a:ext cx="613187" cy="206071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V="1">
                <a:off x="1392044" y="1252217"/>
                <a:ext cx="634556" cy="25539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4" name="Oval 123"/>
              <p:cNvSpPr/>
              <p:nvPr/>
            </p:nvSpPr>
            <p:spPr>
              <a:xfrm>
                <a:off x="1470299" y="1057339"/>
                <a:ext cx="483918" cy="483918"/>
              </a:xfrm>
              <a:prstGeom prst="ellipse">
                <a:avLst/>
              </a:prstGeom>
              <a:solidFill>
                <a:srgbClr val="3CB29A"/>
              </a:solidFill>
              <a:ln>
                <a:solidFill>
                  <a:srgbClr val="3CB2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1528379" y="1134520"/>
                <a:ext cx="367762" cy="525261"/>
                <a:chOff x="6286503" y="1403973"/>
                <a:chExt cx="499140" cy="712903"/>
              </a:xfrm>
            </p:grpSpPr>
            <p:sp>
              <p:nvSpPr>
                <p:cNvPr id="31" name="Rounded Rectangle 30"/>
                <p:cNvSpPr/>
                <p:nvPr/>
              </p:nvSpPr>
              <p:spPr>
                <a:xfrm>
                  <a:off x="6286503" y="1403973"/>
                  <a:ext cx="499140" cy="50047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solidFill>
                    <a:srgbClr val="3CB2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ounded Rectangle 31"/>
                <p:cNvSpPr/>
                <p:nvPr/>
              </p:nvSpPr>
              <p:spPr>
                <a:xfrm>
                  <a:off x="6437598" y="1727976"/>
                  <a:ext cx="210312" cy="357456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3" name="Group 32"/>
                <p:cNvGrpSpPr/>
                <p:nvPr/>
              </p:nvGrpSpPr>
              <p:grpSpPr>
                <a:xfrm>
                  <a:off x="6428454" y="1931035"/>
                  <a:ext cx="228600" cy="185841"/>
                  <a:chOff x="6402738" y="1958229"/>
                  <a:chExt cx="228600" cy="185841"/>
                </a:xfrm>
              </p:grpSpPr>
              <p:sp>
                <p:nvSpPr>
                  <p:cNvPr id="34" name="Rectangle 33"/>
                  <p:cNvSpPr/>
                  <p:nvPr/>
                </p:nvSpPr>
                <p:spPr>
                  <a:xfrm>
                    <a:off x="6402738" y="1958229"/>
                    <a:ext cx="228600" cy="119457"/>
                  </a:xfrm>
                  <a:prstGeom prst="rect">
                    <a:avLst/>
                  </a:prstGeom>
                  <a:solidFill>
                    <a:srgbClr val="DC4B52"/>
                  </a:solidFill>
                  <a:ln>
                    <a:solidFill>
                      <a:srgbClr val="DC4B5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>
                  <a:xfrm>
                    <a:off x="6442728" y="2011000"/>
                    <a:ext cx="148621" cy="133070"/>
                  </a:xfrm>
                  <a:prstGeom prst="ellipse">
                    <a:avLst/>
                  </a:prstGeom>
                  <a:solidFill>
                    <a:srgbClr val="DC4B52"/>
                  </a:solidFill>
                  <a:ln>
                    <a:solidFill>
                      <a:srgbClr val="DC4B5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cxnSp>
            <p:nvCxnSpPr>
              <p:cNvPr id="37" name="Straight Connector 36"/>
              <p:cNvCxnSpPr/>
              <p:nvPr/>
            </p:nvCxnSpPr>
            <p:spPr>
              <a:xfrm flipV="1">
                <a:off x="1712260" y="1403493"/>
                <a:ext cx="0" cy="238723"/>
              </a:xfrm>
              <a:prstGeom prst="line">
                <a:avLst/>
              </a:prstGeom>
              <a:ln w="12700">
                <a:solidFill>
                  <a:srgbClr val="DC4B5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Arc 39"/>
              <p:cNvSpPr/>
              <p:nvPr/>
            </p:nvSpPr>
            <p:spPr>
              <a:xfrm rot="4205080">
                <a:off x="1674251" y="1331102"/>
                <a:ext cx="76015" cy="84282"/>
              </a:xfrm>
              <a:custGeom>
                <a:avLst/>
                <a:gdLst>
                  <a:gd name="connsiteX0" fmla="*/ 112320 w 191681"/>
                  <a:gd name="connsiteY0" fmla="*/ 986 h 132405"/>
                  <a:gd name="connsiteX1" fmla="*/ 186741 w 191681"/>
                  <a:gd name="connsiteY1" fmla="*/ 45221 h 132405"/>
                  <a:gd name="connsiteX2" fmla="*/ 144126 w 191681"/>
                  <a:gd name="connsiteY2" fmla="*/ 123390 h 132405"/>
                  <a:gd name="connsiteX3" fmla="*/ 69301 w 191681"/>
                  <a:gd name="connsiteY3" fmla="*/ 129817 h 132405"/>
                  <a:gd name="connsiteX4" fmla="*/ 95841 w 191681"/>
                  <a:gd name="connsiteY4" fmla="*/ 66203 h 132405"/>
                  <a:gd name="connsiteX5" fmla="*/ 112320 w 191681"/>
                  <a:gd name="connsiteY5" fmla="*/ 986 h 132405"/>
                  <a:gd name="connsiteX0" fmla="*/ 112320 w 191681"/>
                  <a:gd name="connsiteY0" fmla="*/ 986 h 132405"/>
                  <a:gd name="connsiteX1" fmla="*/ 186741 w 191681"/>
                  <a:gd name="connsiteY1" fmla="*/ 45221 h 132405"/>
                  <a:gd name="connsiteX2" fmla="*/ 144126 w 191681"/>
                  <a:gd name="connsiteY2" fmla="*/ 123390 h 132405"/>
                  <a:gd name="connsiteX3" fmla="*/ 69301 w 191681"/>
                  <a:gd name="connsiteY3" fmla="*/ 129817 h 132405"/>
                  <a:gd name="connsiteX0" fmla="*/ 43019 w 122391"/>
                  <a:gd name="connsiteY0" fmla="*/ 0 h 142750"/>
                  <a:gd name="connsiteX1" fmla="*/ 117440 w 122391"/>
                  <a:gd name="connsiteY1" fmla="*/ 44235 h 142750"/>
                  <a:gd name="connsiteX2" fmla="*/ 74825 w 122391"/>
                  <a:gd name="connsiteY2" fmla="*/ 122404 h 142750"/>
                  <a:gd name="connsiteX3" fmla="*/ 0 w 122391"/>
                  <a:gd name="connsiteY3" fmla="*/ 128831 h 142750"/>
                  <a:gd name="connsiteX4" fmla="*/ 26540 w 122391"/>
                  <a:gd name="connsiteY4" fmla="*/ 65217 h 142750"/>
                  <a:gd name="connsiteX5" fmla="*/ 43019 w 122391"/>
                  <a:gd name="connsiteY5" fmla="*/ 0 h 142750"/>
                  <a:gd name="connsiteX0" fmla="*/ 43019 w 122391"/>
                  <a:gd name="connsiteY0" fmla="*/ 0 h 142750"/>
                  <a:gd name="connsiteX1" fmla="*/ 117440 w 122391"/>
                  <a:gd name="connsiteY1" fmla="*/ 44235 h 142750"/>
                  <a:gd name="connsiteX2" fmla="*/ 81153 w 122391"/>
                  <a:gd name="connsiteY2" fmla="*/ 139894 h 142750"/>
                  <a:gd name="connsiteX3" fmla="*/ 0 w 122391"/>
                  <a:gd name="connsiteY3" fmla="*/ 128831 h 142750"/>
                  <a:gd name="connsiteX0" fmla="*/ 43019 w 128728"/>
                  <a:gd name="connsiteY0" fmla="*/ 0 h 142750"/>
                  <a:gd name="connsiteX1" fmla="*/ 117440 w 128728"/>
                  <a:gd name="connsiteY1" fmla="*/ 44235 h 142750"/>
                  <a:gd name="connsiteX2" fmla="*/ 74825 w 128728"/>
                  <a:gd name="connsiteY2" fmla="*/ 122404 h 142750"/>
                  <a:gd name="connsiteX3" fmla="*/ 0 w 128728"/>
                  <a:gd name="connsiteY3" fmla="*/ 128831 h 142750"/>
                  <a:gd name="connsiteX4" fmla="*/ 26540 w 128728"/>
                  <a:gd name="connsiteY4" fmla="*/ 65217 h 142750"/>
                  <a:gd name="connsiteX5" fmla="*/ 43019 w 128728"/>
                  <a:gd name="connsiteY5" fmla="*/ 0 h 142750"/>
                  <a:gd name="connsiteX0" fmla="*/ 43019 w 128728"/>
                  <a:gd name="connsiteY0" fmla="*/ 0 h 142750"/>
                  <a:gd name="connsiteX1" fmla="*/ 127206 w 128728"/>
                  <a:gd name="connsiteY1" fmla="*/ 45241 h 142750"/>
                  <a:gd name="connsiteX2" fmla="*/ 81153 w 128728"/>
                  <a:gd name="connsiteY2" fmla="*/ 139894 h 142750"/>
                  <a:gd name="connsiteX3" fmla="*/ 0 w 128728"/>
                  <a:gd name="connsiteY3" fmla="*/ 128831 h 14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728" h="142750" stroke="0" extrusionOk="0">
                    <a:moveTo>
                      <a:pt x="43019" y="0"/>
                    </a:moveTo>
                    <a:cubicBezTo>
                      <a:pt x="77706" y="4182"/>
                      <a:pt x="106280" y="21167"/>
                      <a:pt x="117440" y="44235"/>
                    </a:cubicBezTo>
                    <a:cubicBezTo>
                      <a:pt x="131826" y="73974"/>
                      <a:pt x="114037" y="106606"/>
                      <a:pt x="74825" y="122404"/>
                    </a:cubicBezTo>
                    <a:cubicBezTo>
                      <a:pt x="52202" y="131518"/>
                      <a:pt x="25165" y="133841"/>
                      <a:pt x="0" y="128831"/>
                    </a:cubicBezTo>
                    <a:lnTo>
                      <a:pt x="26540" y="65217"/>
                    </a:lnTo>
                    <a:lnTo>
                      <a:pt x="43019" y="0"/>
                    </a:lnTo>
                    <a:close/>
                  </a:path>
                  <a:path w="128728" h="142750" fill="none">
                    <a:moveTo>
                      <a:pt x="43019" y="0"/>
                    </a:moveTo>
                    <a:cubicBezTo>
                      <a:pt x="77706" y="4182"/>
                      <a:pt x="120850" y="21925"/>
                      <a:pt x="127206" y="45241"/>
                    </a:cubicBezTo>
                    <a:cubicBezTo>
                      <a:pt x="133562" y="68557"/>
                      <a:pt x="120365" y="124096"/>
                      <a:pt x="81153" y="139894"/>
                    </a:cubicBezTo>
                    <a:cubicBezTo>
                      <a:pt x="58530" y="149008"/>
                      <a:pt x="25165" y="133841"/>
                      <a:pt x="0" y="128831"/>
                    </a:cubicBezTo>
                  </a:path>
                </a:pathLst>
              </a:custGeom>
              <a:ln w="12700">
                <a:solidFill>
                  <a:srgbClr val="DC4B5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6" name="TextBox 145"/>
            <p:cNvSpPr txBox="1"/>
            <p:nvPr/>
          </p:nvSpPr>
          <p:spPr>
            <a:xfrm>
              <a:off x="1879425" y="2105638"/>
              <a:ext cx="24252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Helps to classify educational learning objectives.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710629" y="3522216"/>
              <a:ext cx="1707834" cy="1707834"/>
              <a:chOff x="7941543" y="4522767"/>
              <a:chExt cx="1411606" cy="1411606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7993550" y="4574774"/>
                <a:ext cx="1307592" cy="130759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B85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7941543" y="4522767"/>
                <a:ext cx="1411606" cy="1411606"/>
              </a:xfrm>
              <a:prstGeom prst="ellipse">
                <a:avLst/>
              </a:prstGeom>
              <a:noFill/>
              <a:ln w="76200">
                <a:solidFill>
                  <a:srgbClr val="FFAB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7" name="Rectangle 146"/>
            <p:cNvSpPr/>
            <p:nvPr/>
          </p:nvSpPr>
          <p:spPr>
            <a:xfrm rot="2116149">
              <a:off x="2057918" y="3177985"/>
              <a:ext cx="158872" cy="488898"/>
            </a:xfrm>
            <a:custGeom>
              <a:avLst/>
              <a:gdLst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459" h="1473338">
                  <a:moveTo>
                    <a:pt x="0" y="0"/>
                  </a:moveTo>
                  <a:lnTo>
                    <a:pt x="645459" y="0"/>
                  </a:lnTo>
                  <a:cubicBezTo>
                    <a:pt x="481153" y="594140"/>
                    <a:pt x="431892" y="922448"/>
                    <a:pt x="645459" y="1473338"/>
                  </a:cubicBezTo>
                  <a:lnTo>
                    <a:pt x="0" y="1473338"/>
                  </a:lnTo>
                  <a:cubicBezTo>
                    <a:pt x="95112" y="967663"/>
                    <a:pt x="166011" y="558171"/>
                    <a:pt x="0" y="0"/>
                  </a:cubicBezTo>
                  <a:close/>
                </a:path>
              </a:pathLst>
            </a:custGeom>
            <a:solidFill>
              <a:srgbClr val="FFAB04"/>
            </a:solidFill>
            <a:ln>
              <a:solidFill>
                <a:srgbClr val="FFAB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45031" y="3957483"/>
              <a:ext cx="16405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DC4B52"/>
                  </a:solidFill>
                  <a:latin typeface="Britannic Bold" panose="020B0903060703020204" pitchFamily="34" charset="0"/>
                </a:rPr>
                <a:t>COGNITIVE DOMAIN</a:t>
              </a:r>
              <a:endParaRPr lang="en-US" sz="1400" dirty="0">
                <a:solidFill>
                  <a:srgbClr val="DC4B52"/>
                </a:solidFill>
                <a:latin typeface="Britannic Bold" panose="020B0903060703020204" pitchFamily="34" charset="0"/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228489" y="4577447"/>
              <a:ext cx="912273" cy="912273"/>
              <a:chOff x="9810750" y="2905125"/>
              <a:chExt cx="1087756" cy="1087756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9851708" y="2946083"/>
                <a:ext cx="1005840" cy="1005840"/>
              </a:xfrm>
              <a:prstGeom prst="ellipse">
                <a:avLst/>
              </a:prstGeom>
              <a:noFill/>
              <a:ln w="76200">
                <a:solidFill>
                  <a:srgbClr val="FB85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9810750" y="2905125"/>
                <a:ext cx="1087756" cy="1087756"/>
              </a:xfrm>
              <a:prstGeom prst="ellipse">
                <a:avLst/>
              </a:prstGeom>
              <a:solidFill>
                <a:srgbClr val="3CB29A"/>
              </a:solidFill>
              <a:ln w="76200">
                <a:solidFill>
                  <a:srgbClr val="FFAB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1" name="TextBox 170"/>
            <p:cNvSpPr txBox="1"/>
            <p:nvPr/>
          </p:nvSpPr>
          <p:spPr>
            <a:xfrm>
              <a:off x="828762" y="4429079"/>
              <a:ext cx="156692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Knowledge Based</a:t>
              </a:r>
              <a:endParaRPr lang="en-US" sz="13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2" name="Freeform 181"/>
            <p:cNvSpPr/>
            <p:nvPr/>
          </p:nvSpPr>
          <p:spPr>
            <a:xfrm>
              <a:off x="378922" y="4702437"/>
              <a:ext cx="547022" cy="644142"/>
            </a:xfrm>
            <a:custGeom>
              <a:avLst/>
              <a:gdLst>
                <a:gd name="connsiteX0" fmla="*/ 1312893 w 2278911"/>
                <a:gd name="connsiteY0" fmla="*/ 0 h 2683514"/>
                <a:gd name="connsiteX1" fmla="*/ 2278911 w 2278911"/>
                <a:gd name="connsiteY1" fmla="*/ 1090682 h 2683514"/>
                <a:gd name="connsiteX2" fmla="*/ 1688911 w 2278911"/>
                <a:gd name="connsiteY2" fmla="*/ 2095653 h 2683514"/>
                <a:gd name="connsiteX3" fmla="*/ 1683284 w 2278911"/>
                <a:gd name="connsiteY3" fmla="*/ 2097625 h 2683514"/>
                <a:gd name="connsiteX4" fmla="*/ 1683284 w 2278911"/>
                <a:gd name="connsiteY4" fmla="*/ 2683514 h 2683514"/>
                <a:gd name="connsiteX5" fmla="*/ 802067 w 2278911"/>
                <a:gd name="connsiteY5" fmla="*/ 2683514 h 2683514"/>
                <a:gd name="connsiteX6" fmla="*/ 802067 w 2278911"/>
                <a:gd name="connsiteY6" fmla="*/ 2181364 h 2683514"/>
                <a:gd name="connsiteX7" fmla="*/ 396841 w 2278911"/>
                <a:gd name="connsiteY7" fmla="*/ 2181364 h 2683514"/>
                <a:gd name="connsiteX8" fmla="*/ 396841 w 2278911"/>
                <a:gd name="connsiteY8" fmla="*/ 1678876 h 2683514"/>
                <a:gd name="connsiteX9" fmla="*/ 0 w 2278911"/>
                <a:gd name="connsiteY9" fmla="*/ 1626489 h 2683514"/>
                <a:gd name="connsiteX10" fmla="*/ 350449 w 2278911"/>
                <a:gd name="connsiteY10" fmla="*/ 1175916 h 2683514"/>
                <a:gd name="connsiteX11" fmla="*/ 346875 w 2278911"/>
                <a:gd name="connsiteY11" fmla="*/ 1090682 h 2683514"/>
                <a:gd name="connsiteX12" fmla="*/ 1312893 w 2278911"/>
                <a:gd name="connsiteY12" fmla="*/ 0 h 268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11" h="2683514">
                  <a:moveTo>
                    <a:pt x="1312893" y="0"/>
                  </a:moveTo>
                  <a:cubicBezTo>
                    <a:pt x="1846410" y="0"/>
                    <a:pt x="2278911" y="488315"/>
                    <a:pt x="2278911" y="1090682"/>
                  </a:cubicBezTo>
                  <a:cubicBezTo>
                    <a:pt x="2278911" y="1542457"/>
                    <a:pt x="2035629" y="1930079"/>
                    <a:pt x="1688911" y="2095653"/>
                  </a:cubicBezTo>
                  <a:lnTo>
                    <a:pt x="1683284" y="2097625"/>
                  </a:lnTo>
                  <a:lnTo>
                    <a:pt x="1683284" y="2683514"/>
                  </a:lnTo>
                  <a:lnTo>
                    <a:pt x="802067" y="2683514"/>
                  </a:lnTo>
                  <a:lnTo>
                    <a:pt x="802067" y="2181364"/>
                  </a:lnTo>
                  <a:lnTo>
                    <a:pt x="396841" y="2181364"/>
                  </a:lnTo>
                  <a:lnTo>
                    <a:pt x="396841" y="1678876"/>
                  </a:lnTo>
                  <a:lnTo>
                    <a:pt x="0" y="1626489"/>
                  </a:lnTo>
                  <a:lnTo>
                    <a:pt x="350449" y="1175916"/>
                  </a:lnTo>
                  <a:lnTo>
                    <a:pt x="346875" y="1090682"/>
                  </a:lnTo>
                  <a:cubicBezTo>
                    <a:pt x="346875" y="488315"/>
                    <a:pt x="779376" y="0"/>
                    <a:pt x="1312893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Freihandform 6"/>
            <p:cNvSpPr/>
            <p:nvPr/>
          </p:nvSpPr>
          <p:spPr>
            <a:xfrm>
              <a:off x="534788" y="4763093"/>
              <a:ext cx="321779" cy="321779"/>
            </a:xfrm>
            <a:custGeom>
              <a:avLst/>
              <a:gdLst>
                <a:gd name="connsiteX0" fmla="*/ 1216351 w 1625600"/>
                <a:gd name="connsiteY0" fmla="*/ 411724 h 1625600"/>
                <a:gd name="connsiteX1" fmla="*/ 1456182 w 1625600"/>
                <a:gd name="connsiteY1" fmla="*/ 339444 h 1625600"/>
                <a:gd name="connsiteX2" fmla="*/ 1544431 w 1625600"/>
                <a:gd name="connsiteY2" fmla="*/ 492296 h 1625600"/>
                <a:gd name="connsiteX3" fmla="*/ 1361918 w 1625600"/>
                <a:gd name="connsiteY3" fmla="*/ 663855 h 1625600"/>
                <a:gd name="connsiteX4" fmla="*/ 1361918 w 1625600"/>
                <a:gd name="connsiteY4" fmla="*/ 961747 h 1625600"/>
                <a:gd name="connsiteX5" fmla="*/ 1544431 w 1625600"/>
                <a:gd name="connsiteY5" fmla="*/ 1133304 h 1625600"/>
                <a:gd name="connsiteX6" fmla="*/ 1456182 w 1625600"/>
                <a:gd name="connsiteY6" fmla="*/ 1286156 h 1625600"/>
                <a:gd name="connsiteX7" fmla="*/ 1216351 w 1625600"/>
                <a:gd name="connsiteY7" fmla="*/ 1213876 h 1625600"/>
                <a:gd name="connsiteX8" fmla="*/ 958368 w 1625600"/>
                <a:gd name="connsiteY8" fmla="*/ 1362823 h 1625600"/>
                <a:gd name="connsiteX9" fmla="*/ 901050 w 1625600"/>
                <a:gd name="connsiteY9" fmla="*/ 1606663 h 1625600"/>
                <a:gd name="connsiteX10" fmla="*/ 724550 w 1625600"/>
                <a:gd name="connsiteY10" fmla="*/ 1606663 h 1625600"/>
                <a:gd name="connsiteX11" fmla="*/ 667232 w 1625600"/>
                <a:gd name="connsiteY11" fmla="*/ 1362823 h 1625600"/>
                <a:gd name="connsiteX12" fmla="*/ 409249 w 1625600"/>
                <a:gd name="connsiteY12" fmla="*/ 1213876 h 1625600"/>
                <a:gd name="connsiteX13" fmla="*/ 169418 w 1625600"/>
                <a:gd name="connsiteY13" fmla="*/ 1286156 h 1625600"/>
                <a:gd name="connsiteX14" fmla="*/ 81169 w 1625600"/>
                <a:gd name="connsiteY14" fmla="*/ 1133304 h 1625600"/>
                <a:gd name="connsiteX15" fmla="*/ 263682 w 1625600"/>
                <a:gd name="connsiteY15" fmla="*/ 961745 h 1625600"/>
                <a:gd name="connsiteX16" fmla="*/ 263682 w 1625600"/>
                <a:gd name="connsiteY16" fmla="*/ 663853 h 1625600"/>
                <a:gd name="connsiteX17" fmla="*/ 81169 w 1625600"/>
                <a:gd name="connsiteY17" fmla="*/ 492296 h 1625600"/>
                <a:gd name="connsiteX18" fmla="*/ 169418 w 1625600"/>
                <a:gd name="connsiteY18" fmla="*/ 339444 h 1625600"/>
                <a:gd name="connsiteX19" fmla="*/ 409249 w 1625600"/>
                <a:gd name="connsiteY19" fmla="*/ 411724 h 1625600"/>
                <a:gd name="connsiteX20" fmla="*/ 667233 w 1625600"/>
                <a:gd name="connsiteY20" fmla="*/ 262778 h 1625600"/>
                <a:gd name="connsiteX21" fmla="*/ 724550 w 1625600"/>
                <a:gd name="connsiteY21" fmla="*/ 18937 h 1625600"/>
                <a:gd name="connsiteX22" fmla="*/ 901050 w 1625600"/>
                <a:gd name="connsiteY22" fmla="*/ 18937 h 1625600"/>
                <a:gd name="connsiteX23" fmla="*/ 958368 w 1625600"/>
                <a:gd name="connsiteY23" fmla="*/ 262777 h 1625600"/>
                <a:gd name="connsiteX24" fmla="*/ 1216351 w 1625600"/>
                <a:gd name="connsiteY24" fmla="*/ 411724 h 162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25600" h="1625600">
                  <a:moveTo>
                    <a:pt x="1216351" y="411724"/>
                  </a:moveTo>
                  <a:lnTo>
                    <a:pt x="1456182" y="339444"/>
                  </a:lnTo>
                  <a:lnTo>
                    <a:pt x="1544431" y="492296"/>
                  </a:lnTo>
                  <a:lnTo>
                    <a:pt x="1361918" y="663855"/>
                  </a:lnTo>
                  <a:cubicBezTo>
                    <a:pt x="1388374" y="761390"/>
                    <a:pt x="1388374" y="864212"/>
                    <a:pt x="1361918" y="961747"/>
                  </a:cubicBezTo>
                  <a:lnTo>
                    <a:pt x="1544431" y="1133304"/>
                  </a:lnTo>
                  <a:lnTo>
                    <a:pt x="1456182" y="1286156"/>
                  </a:lnTo>
                  <a:lnTo>
                    <a:pt x="1216351" y="1213876"/>
                  </a:lnTo>
                  <a:cubicBezTo>
                    <a:pt x="1145111" y="1285556"/>
                    <a:pt x="1056064" y="1336967"/>
                    <a:pt x="958368" y="1362823"/>
                  </a:cubicBezTo>
                  <a:lnTo>
                    <a:pt x="901050" y="1606663"/>
                  </a:lnTo>
                  <a:lnTo>
                    <a:pt x="724550" y="1606663"/>
                  </a:lnTo>
                  <a:lnTo>
                    <a:pt x="667232" y="1362823"/>
                  </a:lnTo>
                  <a:cubicBezTo>
                    <a:pt x="569536" y="1336967"/>
                    <a:pt x="480489" y="1285556"/>
                    <a:pt x="409249" y="1213876"/>
                  </a:cubicBezTo>
                  <a:lnTo>
                    <a:pt x="169418" y="1286156"/>
                  </a:lnTo>
                  <a:lnTo>
                    <a:pt x="81169" y="1133304"/>
                  </a:lnTo>
                  <a:lnTo>
                    <a:pt x="263682" y="961745"/>
                  </a:lnTo>
                  <a:cubicBezTo>
                    <a:pt x="237226" y="864210"/>
                    <a:pt x="237226" y="761388"/>
                    <a:pt x="263682" y="663853"/>
                  </a:cubicBezTo>
                  <a:lnTo>
                    <a:pt x="81169" y="492296"/>
                  </a:lnTo>
                  <a:lnTo>
                    <a:pt x="169418" y="339444"/>
                  </a:lnTo>
                  <a:lnTo>
                    <a:pt x="409249" y="411724"/>
                  </a:lnTo>
                  <a:cubicBezTo>
                    <a:pt x="480489" y="340045"/>
                    <a:pt x="569536" y="288634"/>
                    <a:pt x="667233" y="262778"/>
                  </a:cubicBezTo>
                  <a:lnTo>
                    <a:pt x="724550" y="18937"/>
                  </a:lnTo>
                  <a:lnTo>
                    <a:pt x="901050" y="18937"/>
                  </a:lnTo>
                  <a:lnTo>
                    <a:pt x="958368" y="262777"/>
                  </a:lnTo>
                  <a:cubicBezTo>
                    <a:pt x="1056064" y="288633"/>
                    <a:pt x="1145111" y="340044"/>
                    <a:pt x="1216351" y="411724"/>
                  </a:cubicBezTo>
                  <a:close/>
                </a:path>
              </a:pathLst>
            </a:custGeom>
            <a:solidFill>
              <a:srgbClr val="3CB29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5759" tIns="428234" rIns="425759" bIns="428234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300" kern="1200" dirty="0"/>
            </a:p>
          </p:txBody>
        </p:sp>
        <p:sp>
          <p:nvSpPr>
            <p:cNvPr id="188" name="Oval 187"/>
            <p:cNvSpPr/>
            <p:nvPr/>
          </p:nvSpPr>
          <p:spPr>
            <a:xfrm>
              <a:off x="640668" y="4863277"/>
              <a:ext cx="110018" cy="10972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CB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2" name="Group 51"/>
            <p:cNvGrpSpPr/>
            <p:nvPr/>
          </p:nvGrpSpPr>
          <p:grpSpPr>
            <a:xfrm flipH="1">
              <a:off x="4032946" y="3737396"/>
              <a:ext cx="1707834" cy="1707834"/>
              <a:chOff x="7941543" y="4522767"/>
              <a:chExt cx="1411606" cy="1411606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7993550" y="4574774"/>
                <a:ext cx="1307592" cy="130759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B85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7941543" y="4522767"/>
                <a:ext cx="1411606" cy="1411606"/>
              </a:xfrm>
              <a:prstGeom prst="ellipse">
                <a:avLst/>
              </a:prstGeom>
              <a:noFill/>
              <a:ln w="76200">
                <a:solidFill>
                  <a:srgbClr val="FFAB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Rectangle 146"/>
            <p:cNvSpPr/>
            <p:nvPr/>
          </p:nvSpPr>
          <p:spPr>
            <a:xfrm rot="19483851" flipH="1">
              <a:off x="4140387" y="3082105"/>
              <a:ext cx="143894" cy="822960"/>
            </a:xfrm>
            <a:custGeom>
              <a:avLst/>
              <a:gdLst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459" h="1473338">
                  <a:moveTo>
                    <a:pt x="0" y="0"/>
                  </a:moveTo>
                  <a:lnTo>
                    <a:pt x="645459" y="0"/>
                  </a:lnTo>
                  <a:cubicBezTo>
                    <a:pt x="481153" y="594140"/>
                    <a:pt x="431892" y="922448"/>
                    <a:pt x="645459" y="1473338"/>
                  </a:cubicBezTo>
                  <a:lnTo>
                    <a:pt x="0" y="1473338"/>
                  </a:lnTo>
                  <a:cubicBezTo>
                    <a:pt x="95112" y="967663"/>
                    <a:pt x="166011" y="558171"/>
                    <a:pt x="0" y="0"/>
                  </a:cubicBezTo>
                  <a:close/>
                </a:path>
              </a:pathLst>
            </a:custGeom>
            <a:solidFill>
              <a:srgbClr val="FFAB04"/>
            </a:solidFill>
            <a:ln>
              <a:solidFill>
                <a:srgbClr val="FFAB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 flipH="1">
              <a:off x="4065789" y="4172663"/>
              <a:ext cx="16405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DC4B52"/>
                  </a:solidFill>
                  <a:latin typeface="Britannic Bold" panose="020B0903060703020204" pitchFamily="34" charset="0"/>
                </a:rPr>
                <a:t>AFFECTIVE DOMAIN</a:t>
              </a:r>
              <a:endParaRPr lang="en-US" sz="1400" dirty="0">
                <a:solidFill>
                  <a:srgbClr val="DC4B52"/>
                </a:solidFill>
                <a:latin typeface="Britannic Bold" panose="020B0903060703020204" pitchFamily="34" charset="0"/>
              </a:endParaRPr>
            </a:p>
          </p:txBody>
        </p:sp>
        <p:grpSp>
          <p:nvGrpSpPr>
            <p:cNvPr id="55" name="Group 54"/>
            <p:cNvGrpSpPr/>
            <p:nvPr/>
          </p:nvGrpSpPr>
          <p:grpSpPr>
            <a:xfrm flipH="1">
              <a:off x="5310647" y="4792627"/>
              <a:ext cx="912273" cy="912273"/>
              <a:chOff x="9810750" y="2905125"/>
              <a:chExt cx="1087756" cy="1087756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9851708" y="2946083"/>
                <a:ext cx="1005840" cy="1005840"/>
              </a:xfrm>
              <a:prstGeom prst="ellipse">
                <a:avLst/>
              </a:prstGeom>
              <a:noFill/>
              <a:ln w="76200">
                <a:solidFill>
                  <a:srgbClr val="FB85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9810750" y="2905125"/>
                <a:ext cx="1087756" cy="1087756"/>
              </a:xfrm>
              <a:prstGeom prst="ellipse">
                <a:avLst/>
              </a:prstGeom>
              <a:solidFill>
                <a:srgbClr val="3CB29A"/>
              </a:solidFill>
              <a:ln w="76200">
                <a:solidFill>
                  <a:srgbClr val="FFAB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 flipH="1">
              <a:off x="4119218" y="4644259"/>
              <a:ext cx="156692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Emotive Based</a:t>
              </a:r>
              <a:endParaRPr lang="en-US" sz="13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68" name="Group 67"/>
            <p:cNvGrpSpPr/>
            <p:nvPr/>
          </p:nvGrpSpPr>
          <p:grpSpPr>
            <a:xfrm rot="17870705" flipH="1">
              <a:off x="4996757" y="728075"/>
              <a:ext cx="1840999" cy="1840999"/>
              <a:chOff x="7941543" y="4522767"/>
              <a:chExt cx="1411606" cy="1411606"/>
            </a:xfrm>
          </p:grpSpPr>
          <p:sp>
            <p:nvSpPr>
              <p:cNvPr id="81" name="Oval 80"/>
              <p:cNvSpPr/>
              <p:nvPr/>
            </p:nvSpPr>
            <p:spPr>
              <a:xfrm>
                <a:off x="7993550" y="4574774"/>
                <a:ext cx="1307592" cy="130759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B85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7941543" y="4522767"/>
                <a:ext cx="1411606" cy="1411606"/>
              </a:xfrm>
              <a:prstGeom prst="ellipse">
                <a:avLst/>
              </a:prstGeom>
              <a:noFill/>
              <a:ln w="76200">
                <a:solidFill>
                  <a:srgbClr val="FFAB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Rectangle 146"/>
            <p:cNvSpPr/>
            <p:nvPr/>
          </p:nvSpPr>
          <p:spPr>
            <a:xfrm rot="15754556" flipH="1">
              <a:off x="4648256" y="1498861"/>
              <a:ext cx="158872" cy="488898"/>
            </a:xfrm>
            <a:custGeom>
              <a:avLst/>
              <a:gdLst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  <a:gd name="connsiteX0" fmla="*/ 0 w 645459"/>
                <a:gd name="connsiteY0" fmla="*/ 0 h 1473338"/>
                <a:gd name="connsiteX1" fmla="*/ 645459 w 645459"/>
                <a:gd name="connsiteY1" fmla="*/ 0 h 1473338"/>
                <a:gd name="connsiteX2" fmla="*/ 645459 w 645459"/>
                <a:gd name="connsiteY2" fmla="*/ 1473338 h 1473338"/>
                <a:gd name="connsiteX3" fmla="*/ 0 w 645459"/>
                <a:gd name="connsiteY3" fmla="*/ 1473338 h 1473338"/>
                <a:gd name="connsiteX4" fmla="*/ 0 w 645459"/>
                <a:gd name="connsiteY4" fmla="*/ 0 h 1473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459" h="1473338">
                  <a:moveTo>
                    <a:pt x="0" y="0"/>
                  </a:moveTo>
                  <a:lnTo>
                    <a:pt x="645459" y="0"/>
                  </a:lnTo>
                  <a:cubicBezTo>
                    <a:pt x="481153" y="594140"/>
                    <a:pt x="431892" y="922448"/>
                    <a:pt x="645459" y="1473338"/>
                  </a:cubicBezTo>
                  <a:lnTo>
                    <a:pt x="0" y="1473338"/>
                  </a:lnTo>
                  <a:cubicBezTo>
                    <a:pt x="95112" y="967663"/>
                    <a:pt x="166011" y="558171"/>
                    <a:pt x="0" y="0"/>
                  </a:cubicBezTo>
                  <a:close/>
                </a:path>
              </a:pathLst>
            </a:custGeom>
            <a:solidFill>
              <a:srgbClr val="FFAB04"/>
            </a:solidFill>
            <a:ln>
              <a:solidFill>
                <a:srgbClr val="FFAB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/>
            <p:cNvGrpSpPr/>
            <p:nvPr/>
          </p:nvGrpSpPr>
          <p:grpSpPr>
            <a:xfrm rot="17870705" flipH="1">
              <a:off x="6212269" y="330318"/>
              <a:ext cx="912273" cy="912273"/>
              <a:chOff x="9810750" y="2905125"/>
              <a:chExt cx="1087756" cy="1087756"/>
            </a:xfrm>
          </p:grpSpPr>
          <p:sp>
            <p:nvSpPr>
              <p:cNvPr id="78" name="Oval 77"/>
              <p:cNvSpPr/>
              <p:nvPr/>
            </p:nvSpPr>
            <p:spPr>
              <a:xfrm>
                <a:off x="9851708" y="2946083"/>
                <a:ext cx="1005840" cy="1005840"/>
              </a:xfrm>
              <a:prstGeom prst="ellipse">
                <a:avLst/>
              </a:prstGeom>
              <a:noFill/>
              <a:ln w="76200">
                <a:solidFill>
                  <a:srgbClr val="FB85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9810750" y="2905125"/>
                <a:ext cx="1087756" cy="1087756"/>
              </a:xfrm>
              <a:prstGeom prst="ellipse">
                <a:avLst/>
              </a:prstGeom>
              <a:solidFill>
                <a:srgbClr val="3CB29A"/>
              </a:solidFill>
              <a:ln w="76200">
                <a:solidFill>
                  <a:srgbClr val="FFAB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/>
            <p:cNvSpPr txBox="1"/>
            <p:nvPr/>
          </p:nvSpPr>
          <p:spPr>
            <a:xfrm flipH="1">
              <a:off x="5056555" y="1342661"/>
              <a:ext cx="1761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DC4B52"/>
                  </a:solidFill>
                  <a:latin typeface="Britannic Bold" panose="020B0903060703020204" pitchFamily="34" charset="0"/>
                </a:rPr>
                <a:t>PSYCHOMOTOR</a:t>
              </a:r>
              <a:endParaRPr lang="en-US" sz="1400" dirty="0">
                <a:solidFill>
                  <a:srgbClr val="DC4B52"/>
                </a:solidFill>
                <a:latin typeface="Britannic Bold" panose="020B0903060703020204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 flipH="1">
              <a:off x="5111954" y="1612363"/>
              <a:ext cx="156692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00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Action Based</a:t>
              </a:r>
              <a:endParaRPr lang="en-US" sz="13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5540778" y="4936647"/>
              <a:ext cx="433684" cy="701278"/>
              <a:chOff x="6316511" y="5403717"/>
              <a:chExt cx="351677" cy="568671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6361257" y="5403717"/>
                <a:ext cx="270331" cy="270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Chord 7"/>
              <p:cNvSpPr/>
              <p:nvPr/>
            </p:nvSpPr>
            <p:spPr>
              <a:xfrm rot="6840557">
                <a:off x="6316511" y="5620711"/>
                <a:ext cx="351677" cy="351677"/>
              </a:xfrm>
              <a:prstGeom prst="chor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Heart 11"/>
            <p:cNvSpPr/>
            <p:nvPr/>
          </p:nvSpPr>
          <p:spPr>
            <a:xfrm>
              <a:off x="5783020" y="5309969"/>
              <a:ext cx="91440" cy="91440"/>
            </a:xfrm>
            <a:prstGeom prst="heart">
              <a:avLst/>
            </a:prstGeom>
            <a:solidFill>
              <a:srgbClr val="DC4B52"/>
            </a:solidFill>
            <a:ln>
              <a:solidFill>
                <a:srgbClr val="DC4B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063" y="486339"/>
              <a:ext cx="583315" cy="583315"/>
            </a:xfrm>
            <a:prstGeom prst="rect">
              <a:avLst/>
            </a:prstGeom>
          </p:spPr>
        </p:pic>
      </p:grpSp>
      <p:sp>
        <p:nvSpPr>
          <p:cNvPr id="94" name="Rectangle 93"/>
          <p:cNvSpPr/>
          <p:nvPr/>
        </p:nvSpPr>
        <p:spPr>
          <a:xfrm>
            <a:off x="8608802" y="-7895"/>
            <a:ext cx="3594100" cy="6878638"/>
          </a:xfrm>
          <a:prstGeom prst="rect">
            <a:avLst/>
          </a:prstGeom>
          <a:solidFill>
            <a:srgbClr val="FFAB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/>
          <p:cNvSpPr txBox="1"/>
          <p:nvPr/>
        </p:nvSpPr>
        <p:spPr>
          <a:xfrm>
            <a:off x="8640760" y="364912"/>
            <a:ext cx="3530185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gradFill>
                  <a:gsLst>
                    <a:gs pos="0">
                      <a:srgbClr val="DC4B52"/>
                    </a:gs>
                    <a:gs pos="61000">
                      <a:srgbClr val="DC4B52"/>
                    </a:gs>
                    <a:gs pos="83000">
                      <a:srgbClr val="DC4B52"/>
                    </a:gs>
                    <a:gs pos="96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atin typeface="Arial Narrow" panose="020B0606020202030204" pitchFamily="34" charset="0"/>
              </a:rPr>
              <a:t>MIND</a:t>
            </a:r>
            <a:r>
              <a:rPr lang="en-US" sz="6000" dirty="0" smtClean="0">
                <a:gradFill>
                  <a:gsLst>
                    <a:gs pos="0">
                      <a:srgbClr val="DC4B52"/>
                    </a:gs>
                    <a:gs pos="61000">
                      <a:srgbClr val="DC4B52"/>
                    </a:gs>
                    <a:gs pos="83000">
                      <a:srgbClr val="DC4B52"/>
                    </a:gs>
                    <a:gs pos="96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atin typeface="Arial Narrow" panose="020B0606020202030204" pitchFamily="34" charset="0"/>
              </a:rPr>
              <a:t> MAPPING</a:t>
            </a:r>
            <a:endParaRPr lang="en-US" sz="6000" dirty="0">
              <a:gradFill>
                <a:gsLst>
                  <a:gs pos="0">
                    <a:srgbClr val="DC4B52"/>
                  </a:gs>
                  <a:gs pos="61000">
                    <a:srgbClr val="DC4B52"/>
                  </a:gs>
                  <a:gs pos="83000">
                    <a:srgbClr val="DC4B52"/>
                  </a:gs>
                  <a:gs pos="96000">
                    <a:schemeClr val="bg1">
                      <a:alpha val="0"/>
                    </a:schemeClr>
                  </a:gs>
                </a:gsLst>
                <a:lin ang="5400000" scaled="1"/>
              </a:gradFill>
              <a:latin typeface="Arial Narrow" panose="020B060602020203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8556528" y="3304514"/>
            <a:ext cx="36986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DC4B52"/>
                </a:solidFill>
                <a:latin typeface="Britannic Bold" panose="020B0903060703020204" pitchFamily="34" charset="0"/>
              </a:rPr>
              <a:t>Understanding concepts and ideas with concise use of elements and data.</a:t>
            </a:r>
            <a:endParaRPr lang="en-US" sz="2800" dirty="0">
              <a:solidFill>
                <a:srgbClr val="DC4B52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36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394018" y="590865"/>
            <a:ext cx="2926080" cy="2926080"/>
          </a:xfrm>
          <a:prstGeom prst="ellipse">
            <a:avLst/>
          </a:prstGeom>
          <a:noFill/>
          <a:ln w="76200">
            <a:solidFill>
              <a:srgbClr val="FB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46429" y="643276"/>
            <a:ext cx="2821259" cy="2821259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880900" y="1330631"/>
            <a:ext cx="1914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DC4B52"/>
                </a:solidFill>
                <a:latin typeface="Britannic Bold" panose="020B0903060703020204" pitchFamily="34" charset="0"/>
              </a:rPr>
              <a:t>BLOOM’S TAXANOMY</a:t>
            </a:r>
            <a:endParaRPr lang="en-US" sz="2000" dirty="0">
              <a:solidFill>
                <a:srgbClr val="DC4B52"/>
              </a:solidFill>
              <a:latin typeface="Britannic Bold" panose="020B0903060703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804420" y="956208"/>
            <a:ext cx="1087756" cy="1087756"/>
            <a:chOff x="9810750" y="2905125"/>
            <a:chExt cx="1087756" cy="1087756"/>
          </a:xfrm>
        </p:grpSpPr>
        <p:sp>
          <p:nvSpPr>
            <p:cNvPr id="21" name="Oval 20"/>
            <p:cNvSpPr/>
            <p:nvPr/>
          </p:nvSpPr>
          <p:spPr>
            <a:xfrm>
              <a:off x="9851708" y="2946083"/>
              <a:ext cx="1005840" cy="1005840"/>
            </a:xfrm>
            <a:prstGeom prst="ellipse">
              <a:avLst/>
            </a:prstGeom>
            <a:noFill/>
            <a:ln w="76200">
              <a:solidFill>
                <a:srgbClr val="FB85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9810750" y="2905125"/>
              <a:ext cx="1087756" cy="1087756"/>
            </a:xfrm>
            <a:prstGeom prst="ellipse">
              <a:avLst/>
            </a:prstGeom>
            <a:solidFill>
              <a:srgbClr val="3CB29A"/>
            </a:solidFill>
            <a:ln w="76200">
              <a:solidFill>
                <a:srgbClr val="FFAB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0" name="Straight Connector 59"/>
          <p:cNvCxnSpPr/>
          <p:nvPr/>
        </p:nvCxnSpPr>
        <p:spPr>
          <a:xfrm>
            <a:off x="3099732" y="1252593"/>
            <a:ext cx="502888" cy="39447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3090588" y="1223083"/>
            <a:ext cx="438548" cy="42172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199832" y="1192435"/>
            <a:ext cx="230859" cy="40454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3048941" y="1302618"/>
            <a:ext cx="559450" cy="27377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325414" y="1154634"/>
            <a:ext cx="16535" cy="45114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3295722" y="1173113"/>
            <a:ext cx="138085" cy="41559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3043641" y="1344639"/>
            <a:ext cx="613187" cy="2060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flipV="1">
            <a:off x="3028082" y="1437429"/>
            <a:ext cx="634556" cy="2553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Oval 123"/>
          <p:cNvSpPr/>
          <p:nvPr/>
        </p:nvSpPr>
        <p:spPr>
          <a:xfrm>
            <a:off x="3106337" y="1242551"/>
            <a:ext cx="483918" cy="483918"/>
          </a:xfrm>
          <a:prstGeom prst="ellipse">
            <a:avLst/>
          </a:prstGeom>
          <a:solidFill>
            <a:srgbClr val="3CB29A"/>
          </a:solidFill>
          <a:ln>
            <a:solidFill>
              <a:srgbClr val="3CB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3164417" y="1319732"/>
            <a:ext cx="367762" cy="525261"/>
            <a:chOff x="6286503" y="1403973"/>
            <a:chExt cx="499140" cy="712903"/>
          </a:xfrm>
        </p:grpSpPr>
        <p:sp>
          <p:nvSpPr>
            <p:cNvPr id="31" name="Rounded Rectangle 30"/>
            <p:cNvSpPr/>
            <p:nvPr/>
          </p:nvSpPr>
          <p:spPr>
            <a:xfrm>
              <a:off x="6286503" y="1403973"/>
              <a:ext cx="499140" cy="50047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3CB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6437598" y="1727976"/>
              <a:ext cx="210312" cy="35745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6428454" y="1931035"/>
              <a:ext cx="228600" cy="185841"/>
              <a:chOff x="6402738" y="1958229"/>
              <a:chExt cx="228600" cy="185841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6402738" y="1958229"/>
                <a:ext cx="228600" cy="119457"/>
              </a:xfrm>
              <a:prstGeom prst="rect">
                <a:avLst/>
              </a:prstGeom>
              <a:solidFill>
                <a:srgbClr val="DC4B52"/>
              </a:solidFill>
              <a:ln>
                <a:solidFill>
                  <a:srgbClr val="DC4B5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6442728" y="2011000"/>
                <a:ext cx="148621" cy="133070"/>
              </a:xfrm>
              <a:prstGeom prst="ellipse">
                <a:avLst/>
              </a:prstGeom>
              <a:solidFill>
                <a:srgbClr val="DC4B52"/>
              </a:solidFill>
              <a:ln>
                <a:solidFill>
                  <a:srgbClr val="DC4B5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37" name="Straight Connector 36"/>
          <p:cNvCxnSpPr/>
          <p:nvPr/>
        </p:nvCxnSpPr>
        <p:spPr>
          <a:xfrm flipV="1">
            <a:off x="3348298" y="1588705"/>
            <a:ext cx="0" cy="238723"/>
          </a:xfrm>
          <a:prstGeom prst="line">
            <a:avLst/>
          </a:prstGeom>
          <a:ln w="12700">
            <a:solidFill>
              <a:srgbClr val="DC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rc 39"/>
          <p:cNvSpPr/>
          <p:nvPr/>
        </p:nvSpPr>
        <p:spPr>
          <a:xfrm rot="4205080">
            <a:off x="3310289" y="1516314"/>
            <a:ext cx="76015" cy="84282"/>
          </a:xfrm>
          <a:custGeom>
            <a:avLst/>
            <a:gdLst>
              <a:gd name="connsiteX0" fmla="*/ 112320 w 191681"/>
              <a:gd name="connsiteY0" fmla="*/ 986 h 132405"/>
              <a:gd name="connsiteX1" fmla="*/ 186741 w 191681"/>
              <a:gd name="connsiteY1" fmla="*/ 45221 h 132405"/>
              <a:gd name="connsiteX2" fmla="*/ 144126 w 191681"/>
              <a:gd name="connsiteY2" fmla="*/ 123390 h 132405"/>
              <a:gd name="connsiteX3" fmla="*/ 69301 w 191681"/>
              <a:gd name="connsiteY3" fmla="*/ 129817 h 132405"/>
              <a:gd name="connsiteX4" fmla="*/ 95841 w 191681"/>
              <a:gd name="connsiteY4" fmla="*/ 66203 h 132405"/>
              <a:gd name="connsiteX5" fmla="*/ 112320 w 191681"/>
              <a:gd name="connsiteY5" fmla="*/ 986 h 132405"/>
              <a:gd name="connsiteX0" fmla="*/ 112320 w 191681"/>
              <a:gd name="connsiteY0" fmla="*/ 986 h 132405"/>
              <a:gd name="connsiteX1" fmla="*/ 186741 w 191681"/>
              <a:gd name="connsiteY1" fmla="*/ 45221 h 132405"/>
              <a:gd name="connsiteX2" fmla="*/ 144126 w 191681"/>
              <a:gd name="connsiteY2" fmla="*/ 123390 h 132405"/>
              <a:gd name="connsiteX3" fmla="*/ 69301 w 191681"/>
              <a:gd name="connsiteY3" fmla="*/ 129817 h 132405"/>
              <a:gd name="connsiteX0" fmla="*/ 43019 w 122391"/>
              <a:gd name="connsiteY0" fmla="*/ 0 h 142750"/>
              <a:gd name="connsiteX1" fmla="*/ 117440 w 122391"/>
              <a:gd name="connsiteY1" fmla="*/ 44235 h 142750"/>
              <a:gd name="connsiteX2" fmla="*/ 74825 w 122391"/>
              <a:gd name="connsiteY2" fmla="*/ 122404 h 142750"/>
              <a:gd name="connsiteX3" fmla="*/ 0 w 122391"/>
              <a:gd name="connsiteY3" fmla="*/ 128831 h 142750"/>
              <a:gd name="connsiteX4" fmla="*/ 26540 w 122391"/>
              <a:gd name="connsiteY4" fmla="*/ 65217 h 142750"/>
              <a:gd name="connsiteX5" fmla="*/ 43019 w 122391"/>
              <a:gd name="connsiteY5" fmla="*/ 0 h 142750"/>
              <a:gd name="connsiteX0" fmla="*/ 43019 w 122391"/>
              <a:gd name="connsiteY0" fmla="*/ 0 h 142750"/>
              <a:gd name="connsiteX1" fmla="*/ 117440 w 122391"/>
              <a:gd name="connsiteY1" fmla="*/ 44235 h 142750"/>
              <a:gd name="connsiteX2" fmla="*/ 81153 w 122391"/>
              <a:gd name="connsiteY2" fmla="*/ 139894 h 142750"/>
              <a:gd name="connsiteX3" fmla="*/ 0 w 122391"/>
              <a:gd name="connsiteY3" fmla="*/ 128831 h 142750"/>
              <a:gd name="connsiteX0" fmla="*/ 43019 w 128728"/>
              <a:gd name="connsiteY0" fmla="*/ 0 h 142750"/>
              <a:gd name="connsiteX1" fmla="*/ 117440 w 128728"/>
              <a:gd name="connsiteY1" fmla="*/ 44235 h 142750"/>
              <a:gd name="connsiteX2" fmla="*/ 74825 w 128728"/>
              <a:gd name="connsiteY2" fmla="*/ 122404 h 142750"/>
              <a:gd name="connsiteX3" fmla="*/ 0 w 128728"/>
              <a:gd name="connsiteY3" fmla="*/ 128831 h 142750"/>
              <a:gd name="connsiteX4" fmla="*/ 26540 w 128728"/>
              <a:gd name="connsiteY4" fmla="*/ 65217 h 142750"/>
              <a:gd name="connsiteX5" fmla="*/ 43019 w 128728"/>
              <a:gd name="connsiteY5" fmla="*/ 0 h 142750"/>
              <a:gd name="connsiteX0" fmla="*/ 43019 w 128728"/>
              <a:gd name="connsiteY0" fmla="*/ 0 h 142750"/>
              <a:gd name="connsiteX1" fmla="*/ 127206 w 128728"/>
              <a:gd name="connsiteY1" fmla="*/ 45241 h 142750"/>
              <a:gd name="connsiteX2" fmla="*/ 81153 w 128728"/>
              <a:gd name="connsiteY2" fmla="*/ 139894 h 142750"/>
              <a:gd name="connsiteX3" fmla="*/ 0 w 128728"/>
              <a:gd name="connsiteY3" fmla="*/ 128831 h 14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728" h="142750" stroke="0" extrusionOk="0">
                <a:moveTo>
                  <a:pt x="43019" y="0"/>
                </a:moveTo>
                <a:cubicBezTo>
                  <a:pt x="77706" y="4182"/>
                  <a:pt x="106280" y="21167"/>
                  <a:pt x="117440" y="44235"/>
                </a:cubicBezTo>
                <a:cubicBezTo>
                  <a:pt x="131826" y="73974"/>
                  <a:pt x="114037" y="106606"/>
                  <a:pt x="74825" y="122404"/>
                </a:cubicBezTo>
                <a:cubicBezTo>
                  <a:pt x="52202" y="131518"/>
                  <a:pt x="25165" y="133841"/>
                  <a:pt x="0" y="128831"/>
                </a:cubicBezTo>
                <a:lnTo>
                  <a:pt x="26540" y="65217"/>
                </a:lnTo>
                <a:lnTo>
                  <a:pt x="43019" y="0"/>
                </a:lnTo>
                <a:close/>
              </a:path>
              <a:path w="128728" h="142750" fill="none">
                <a:moveTo>
                  <a:pt x="43019" y="0"/>
                </a:moveTo>
                <a:cubicBezTo>
                  <a:pt x="77706" y="4182"/>
                  <a:pt x="120850" y="21925"/>
                  <a:pt x="127206" y="45241"/>
                </a:cubicBezTo>
                <a:cubicBezTo>
                  <a:pt x="133562" y="68557"/>
                  <a:pt x="120365" y="124096"/>
                  <a:pt x="81153" y="139894"/>
                </a:cubicBezTo>
                <a:cubicBezTo>
                  <a:pt x="58530" y="149008"/>
                  <a:pt x="25165" y="133841"/>
                  <a:pt x="0" y="128831"/>
                </a:cubicBezTo>
              </a:path>
            </a:pathLst>
          </a:custGeom>
          <a:ln w="12700">
            <a:solidFill>
              <a:srgbClr val="DC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/>
          <p:cNvSpPr txBox="1"/>
          <p:nvPr/>
        </p:nvSpPr>
        <p:spPr>
          <a:xfrm>
            <a:off x="3656828" y="2143738"/>
            <a:ext cx="2425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Helps to classify educational learning objectives.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488032" y="3560316"/>
            <a:ext cx="1707834" cy="1707834"/>
            <a:chOff x="7941543" y="4522767"/>
            <a:chExt cx="1411606" cy="1411606"/>
          </a:xfrm>
        </p:grpSpPr>
        <p:sp>
          <p:nvSpPr>
            <p:cNvPr id="17" name="Oval 16"/>
            <p:cNvSpPr/>
            <p:nvPr/>
          </p:nvSpPr>
          <p:spPr>
            <a:xfrm>
              <a:off x="7993550" y="4574774"/>
              <a:ext cx="1307592" cy="130759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B85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41543" y="4522767"/>
              <a:ext cx="1411606" cy="1411606"/>
            </a:xfrm>
            <a:prstGeom prst="ellipse">
              <a:avLst/>
            </a:prstGeom>
            <a:noFill/>
            <a:ln w="76200">
              <a:solidFill>
                <a:srgbClr val="FFAB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7" name="Rectangle 146"/>
          <p:cNvSpPr/>
          <p:nvPr/>
        </p:nvSpPr>
        <p:spPr>
          <a:xfrm rot="2116149">
            <a:off x="3835321" y="3216085"/>
            <a:ext cx="158872" cy="488898"/>
          </a:xfrm>
          <a:custGeom>
            <a:avLst/>
            <a:gdLst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59" h="1473338">
                <a:moveTo>
                  <a:pt x="0" y="0"/>
                </a:moveTo>
                <a:lnTo>
                  <a:pt x="645459" y="0"/>
                </a:lnTo>
                <a:cubicBezTo>
                  <a:pt x="481153" y="594140"/>
                  <a:pt x="431892" y="922448"/>
                  <a:pt x="645459" y="1473338"/>
                </a:cubicBezTo>
                <a:lnTo>
                  <a:pt x="0" y="1473338"/>
                </a:lnTo>
                <a:cubicBezTo>
                  <a:pt x="95112" y="967663"/>
                  <a:pt x="166011" y="558171"/>
                  <a:pt x="0" y="0"/>
                </a:cubicBezTo>
                <a:close/>
              </a:path>
            </a:pathLst>
          </a:custGeom>
          <a:solidFill>
            <a:srgbClr val="FFAB04"/>
          </a:solidFill>
          <a:ln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2522434" y="3995583"/>
            <a:ext cx="1640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DC4B52"/>
                </a:solidFill>
                <a:latin typeface="Britannic Bold" panose="020B0903060703020204" pitchFamily="34" charset="0"/>
              </a:rPr>
              <a:t>COGNITIVE DOMAIN</a:t>
            </a:r>
            <a:endParaRPr lang="en-US" sz="1400" dirty="0">
              <a:solidFill>
                <a:srgbClr val="DC4B52"/>
              </a:solidFill>
              <a:latin typeface="Britannic Bold" panose="020B0903060703020204" pitchFamily="34" charset="0"/>
            </a:endParaRPr>
          </a:p>
        </p:txBody>
      </p:sp>
      <p:grpSp>
        <p:nvGrpSpPr>
          <p:cNvPr id="151" name="Group 150"/>
          <p:cNvGrpSpPr/>
          <p:nvPr/>
        </p:nvGrpSpPr>
        <p:grpSpPr>
          <a:xfrm>
            <a:off x="2005892" y="4615547"/>
            <a:ext cx="912273" cy="912273"/>
            <a:chOff x="9810750" y="2905125"/>
            <a:chExt cx="1087756" cy="1087756"/>
          </a:xfrm>
        </p:grpSpPr>
        <p:sp>
          <p:nvSpPr>
            <p:cNvPr id="169" name="Oval 168"/>
            <p:cNvSpPr/>
            <p:nvPr/>
          </p:nvSpPr>
          <p:spPr>
            <a:xfrm>
              <a:off x="9851708" y="2946083"/>
              <a:ext cx="1005840" cy="1005840"/>
            </a:xfrm>
            <a:prstGeom prst="ellipse">
              <a:avLst/>
            </a:prstGeom>
            <a:noFill/>
            <a:ln w="76200">
              <a:solidFill>
                <a:srgbClr val="FB85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>
              <a:off x="9810750" y="2905125"/>
              <a:ext cx="1087756" cy="1087756"/>
            </a:xfrm>
            <a:prstGeom prst="ellipse">
              <a:avLst/>
            </a:prstGeom>
            <a:solidFill>
              <a:srgbClr val="3CB29A"/>
            </a:solidFill>
            <a:ln w="76200">
              <a:solidFill>
                <a:srgbClr val="FFAB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1" name="TextBox 170"/>
          <p:cNvSpPr txBox="1"/>
          <p:nvPr/>
        </p:nvSpPr>
        <p:spPr>
          <a:xfrm>
            <a:off x="2606165" y="4467179"/>
            <a:ext cx="15669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Knowledge Based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82" name="Freeform 181"/>
          <p:cNvSpPr/>
          <p:nvPr/>
        </p:nvSpPr>
        <p:spPr>
          <a:xfrm>
            <a:off x="2156325" y="4740537"/>
            <a:ext cx="547022" cy="644142"/>
          </a:xfrm>
          <a:custGeom>
            <a:avLst/>
            <a:gdLst>
              <a:gd name="connsiteX0" fmla="*/ 1312893 w 2278911"/>
              <a:gd name="connsiteY0" fmla="*/ 0 h 2683514"/>
              <a:gd name="connsiteX1" fmla="*/ 2278911 w 2278911"/>
              <a:gd name="connsiteY1" fmla="*/ 1090682 h 2683514"/>
              <a:gd name="connsiteX2" fmla="*/ 1688911 w 2278911"/>
              <a:gd name="connsiteY2" fmla="*/ 2095653 h 2683514"/>
              <a:gd name="connsiteX3" fmla="*/ 1683284 w 2278911"/>
              <a:gd name="connsiteY3" fmla="*/ 2097625 h 2683514"/>
              <a:gd name="connsiteX4" fmla="*/ 1683284 w 2278911"/>
              <a:gd name="connsiteY4" fmla="*/ 2683514 h 2683514"/>
              <a:gd name="connsiteX5" fmla="*/ 802067 w 2278911"/>
              <a:gd name="connsiteY5" fmla="*/ 2683514 h 2683514"/>
              <a:gd name="connsiteX6" fmla="*/ 802067 w 2278911"/>
              <a:gd name="connsiteY6" fmla="*/ 2181364 h 2683514"/>
              <a:gd name="connsiteX7" fmla="*/ 396841 w 2278911"/>
              <a:gd name="connsiteY7" fmla="*/ 2181364 h 2683514"/>
              <a:gd name="connsiteX8" fmla="*/ 396841 w 2278911"/>
              <a:gd name="connsiteY8" fmla="*/ 1678876 h 2683514"/>
              <a:gd name="connsiteX9" fmla="*/ 0 w 2278911"/>
              <a:gd name="connsiteY9" fmla="*/ 1626489 h 2683514"/>
              <a:gd name="connsiteX10" fmla="*/ 350449 w 2278911"/>
              <a:gd name="connsiteY10" fmla="*/ 1175916 h 2683514"/>
              <a:gd name="connsiteX11" fmla="*/ 346875 w 2278911"/>
              <a:gd name="connsiteY11" fmla="*/ 1090682 h 2683514"/>
              <a:gd name="connsiteX12" fmla="*/ 1312893 w 2278911"/>
              <a:gd name="connsiteY12" fmla="*/ 0 h 2683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78911" h="2683514">
                <a:moveTo>
                  <a:pt x="1312893" y="0"/>
                </a:moveTo>
                <a:cubicBezTo>
                  <a:pt x="1846410" y="0"/>
                  <a:pt x="2278911" y="488315"/>
                  <a:pt x="2278911" y="1090682"/>
                </a:cubicBezTo>
                <a:cubicBezTo>
                  <a:pt x="2278911" y="1542457"/>
                  <a:pt x="2035629" y="1930079"/>
                  <a:pt x="1688911" y="2095653"/>
                </a:cubicBezTo>
                <a:lnTo>
                  <a:pt x="1683284" y="2097625"/>
                </a:lnTo>
                <a:lnTo>
                  <a:pt x="1683284" y="2683514"/>
                </a:lnTo>
                <a:lnTo>
                  <a:pt x="802067" y="2683514"/>
                </a:lnTo>
                <a:lnTo>
                  <a:pt x="802067" y="2181364"/>
                </a:lnTo>
                <a:lnTo>
                  <a:pt x="396841" y="2181364"/>
                </a:lnTo>
                <a:lnTo>
                  <a:pt x="396841" y="1678876"/>
                </a:lnTo>
                <a:lnTo>
                  <a:pt x="0" y="1626489"/>
                </a:lnTo>
                <a:lnTo>
                  <a:pt x="350449" y="1175916"/>
                </a:lnTo>
                <a:lnTo>
                  <a:pt x="346875" y="1090682"/>
                </a:lnTo>
                <a:cubicBezTo>
                  <a:pt x="346875" y="488315"/>
                  <a:pt x="779376" y="0"/>
                  <a:pt x="1312893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ihandform 6"/>
          <p:cNvSpPr/>
          <p:nvPr/>
        </p:nvSpPr>
        <p:spPr>
          <a:xfrm>
            <a:off x="2312191" y="4801193"/>
            <a:ext cx="321779" cy="321779"/>
          </a:xfrm>
          <a:custGeom>
            <a:avLst/>
            <a:gdLst>
              <a:gd name="connsiteX0" fmla="*/ 1216351 w 1625600"/>
              <a:gd name="connsiteY0" fmla="*/ 411724 h 1625600"/>
              <a:gd name="connsiteX1" fmla="*/ 1456182 w 1625600"/>
              <a:gd name="connsiteY1" fmla="*/ 339444 h 1625600"/>
              <a:gd name="connsiteX2" fmla="*/ 1544431 w 1625600"/>
              <a:gd name="connsiteY2" fmla="*/ 492296 h 1625600"/>
              <a:gd name="connsiteX3" fmla="*/ 1361918 w 1625600"/>
              <a:gd name="connsiteY3" fmla="*/ 663855 h 1625600"/>
              <a:gd name="connsiteX4" fmla="*/ 1361918 w 1625600"/>
              <a:gd name="connsiteY4" fmla="*/ 961747 h 1625600"/>
              <a:gd name="connsiteX5" fmla="*/ 1544431 w 1625600"/>
              <a:gd name="connsiteY5" fmla="*/ 1133304 h 1625600"/>
              <a:gd name="connsiteX6" fmla="*/ 1456182 w 1625600"/>
              <a:gd name="connsiteY6" fmla="*/ 1286156 h 1625600"/>
              <a:gd name="connsiteX7" fmla="*/ 1216351 w 1625600"/>
              <a:gd name="connsiteY7" fmla="*/ 1213876 h 1625600"/>
              <a:gd name="connsiteX8" fmla="*/ 958368 w 1625600"/>
              <a:gd name="connsiteY8" fmla="*/ 1362823 h 1625600"/>
              <a:gd name="connsiteX9" fmla="*/ 901050 w 1625600"/>
              <a:gd name="connsiteY9" fmla="*/ 1606663 h 1625600"/>
              <a:gd name="connsiteX10" fmla="*/ 724550 w 1625600"/>
              <a:gd name="connsiteY10" fmla="*/ 1606663 h 1625600"/>
              <a:gd name="connsiteX11" fmla="*/ 667232 w 1625600"/>
              <a:gd name="connsiteY11" fmla="*/ 1362823 h 1625600"/>
              <a:gd name="connsiteX12" fmla="*/ 409249 w 1625600"/>
              <a:gd name="connsiteY12" fmla="*/ 1213876 h 1625600"/>
              <a:gd name="connsiteX13" fmla="*/ 169418 w 1625600"/>
              <a:gd name="connsiteY13" fmla="*/ 1286156 h 1625600"/>
              <a:gd name="connsiteX14" fmla="*/ 81169 w 1625600"/>
              <a:gd name="connsiteY14" fmla="*/ 1133304 h 1625600"/>
              <a:gd name="connsiteX15" fmla="*/ 263682 w 1625600"/>
              <a:gd name="connsiteY15" fmla="*/ 961745 h 1625600"/>
              <a:gd name="connsiteX16" fmla="*/ 263682 w 1625600"/>
              <a:gd name="connsiteY16" fmla="*/ 663853 h 1625600"/>
              <a:gd name="connsiteX17" fmla="*/ 81169 w 1625600"/>
              <a:gd name="connsiteY17" fmla="*/ 492296 h 1625600"/>
              <a:gd name="connsiteX18" fmla="*/ 169418 w 1625600"/>
              <a:gd name="connsiteY18" fmla="*/ 339444 h 1625600"/>
              <a:gd name="connsiteX19" fmla="*/ 409249 w 1625600"/>
              <a:gd name="connsiteY19" fmla="*/ 411724 h 1625600"/>
              <a:gd name="connsiteX20" fmla="*/ 667233 w 1625600"/>
              <a:gd name="connsiteY20" fmla="*/ 262778 h 1625600"/>
              <a:gd name="connsiteX21" fmla="*/ 724550 w 1625600"/>
              <a:gd name="connsiteY21" fmla="*/ 18937 h 1625600"/>
              <a:gd name="connsiteX22" fmla="*/ 901050 w 1625600"/>
              <a:gd name="connsiteY22" fmla="*/ 18937 h 1625600"/>
              <a:gd name="connsiteX23" fmla="*/ 958368 w 1625600"/>
              <a:gd name="connsiteY23" fmla="*/ 262777 h 1625600"/>
              <a:gd name="connsiteX24" fmla="*/ 1216351 w 1625600"/>
              <a:gd name="connsiteY24" fmla="*/ 411724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25600" h="1625600">
                <a:moveTo>
                  <a:pt x="1216351" y="411724"/>
                </a:moveTo>
                <a:lnTo>
                  <a:pt x="1456182" y="339444"/>
                </a:lnTo>
                <a:lnTo>
                  <a:pt x="1544431" y="492296"/>
                </a:lnTo>
                <a:lnTo>
                  <a:pt x="1361918" y="663855"/>
                </a:lnTo>
                <a:cubicBezTo>
                  <a:pt x="1388374" y="761390"/>
                  <a:pt x="1388374" y="864212"/>
                  <a:pt x="1361918" y="961747"/>
                </a:cubicBezTo>
                <a:lnTo>
                  <a:pt x="1544431" y="1133304"/>
                </a:lnTo>
                <a:lnTo>
                  <a:pt x="1456182" y="1286156"/>
                </a:lnTo>
                <a:lnTo>
                  <a:pt x="1216351" y="1213876"/>
                </a:lnTo>
                <a:cubicBezTo>
                  <a:pt x="1145111" y="1285556"/>
                  <a:pt x="1056064" y="1336967"/>
                  <a:pt x="958368" y="1362823"/>
                </a:cubicBezTo>
                <a:lnTo>
                  <a:pt x="901050" y="1606663"/>
                </a:lnTo>
                <a:lnTo>
                  <a:pt x="724550" y="1606663"/>
                </a:lnTo>
                <a:lnTo>
                  <a:pt x="667232" y="1362823"/>
                </a:lnTo>
                <a:cubicBezTo>
                  <a:pt x="569536" y="1336967"/>
                  <a:pt x="480489" y="1285556"/>
                  <a:pt x="409249" y="1213876"/>
                </a:cubicBezTo>
                <a:lnTo>
                  <a:pt x="169418" y="1286156"/>
                </a:lnTo>
                <a:lnTo>
                  <a:pt x="81169" y="1133304"/>
                </a:lnTo>
                <a:lnTo>
                  <a:pt x="263682" y="961745"/>
                </a:lnTo>
                <a:cubicBezTo>
                  <a:pt x="237226" y="864210"/>
                  <a:pt x="237226" y="761388"/>
                  <a:pt x="263682" y="663853"/>
                </a:cubicBezTo>
                <a:lnTo>
                  <a:pt x="81169" y="492296"/>
                </a:lnTo>
                <a:lnTo>
                  <a:pt x="169418" y="339444"/>
                </a:lnTo>
                <a:lnTo>
                  <a:pt x="409249" y="411724"/>
                </a:lnTo>
                <a:cubicBezTo>
                  <a:pt x="480489" y="340045"/>
                  <a:pt x="569536" y="288634"/>
                  <a:pt x="667233" y="262778"/>
                </a:cubicBezTo>
                <a:lnTo>
                  <a:pt x="724550" y="18937"/>
                </a:lnTo>
                <a:lnTo>
                  <a:pt x="901050" y="18937"/>
                </a:lnTo>
                <a:lnTo>
                  <a:pt x="958368" y="262777"/>
                </a:lnTo>
                <a:cubicBezTo>
                  <a:pt x="1056064" y="288633"/>
                  <a:pt x="1145111" y="340044"/>
                  <a:pt x="1216351" y="411724"/>
                </a:cubicBezTo>
                <a:close/>
              </a:path>
            </a:pathLst>
          </a:custGeom>
          <a:solidFill>
            <a:srgbClr val="3CB29A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5759" tIns="428234" rIns="425759" bIns="428234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300" kern="1200" dirty="0"/>
          </a:p>
        </p:txBody>
      </p:sp>
      <p:sp>
        <p:nvSpPr>
          <p:cNvPr id="188" name="Oval 187"/>
          <p:cNvSpPr/>
          <p:nvPr/>
        </p:nvSpPr>
        <p:spPr>
          <a:xfrm>
            <a:off x="2418071" y="4901377"/>
            <a:ext cx="110018" cy="109728"/>
          </a:xfrm>
          <a:prstGeom prst="ellipse">
            <a:avLst/>
          </a:prstGeom>
          <a:solidFill>
            <a:schemeClr val="bg1"/>
          </a:solidFill>
          <a:ln>
            <a:solidFill>
              <a:srgbClr val="3CB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 flipH="1">
            <a:off x="5873270" y="3838417"/>
            <a:ext cx="1581992" cy="158199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B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 flipH="1">
            <a:off x="5810349" y="3775496"/>
            <a:ext cx="1707834" cy="1707834"/>
          </a:xfrm>
          <a:prstGeom prst="ellipse">
            <a:avLst/>
          </a:prstGeom>
          <a:noFill/>
          <a:ln w="76200"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146"/>
          <p:cNvSpPr/>
          <p:nvPr/>
        </p:nvSpPr>
        <p:spPr>
          <a:xfrm rot="19483851" flipH="1">
            <a:off x="5917790" y="3120205"/>
            <a:ext cx="143894" cy="822960"/>
          </a:xfrm>
          <a:custGeom>
            <a:avLst/>
            <a:gdLst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59" h="1473338">
                <a:moveTo>
                  <a:pt x="0" y="0"/>
                </a:moveTo>
                <a:lnTo>
                  <a:pt x="645459" y="0"/>
                </a:lnTo>
                <a:cubicBezTo>
                  <a:pt x="481153" y="594140"/>
                  <a:pt x="431892" y="922448"/>
                  <a:pt x="645459" y="1473338"/>
                </a:cubicBezTo>
                <a:lnTo>
                  <a:pt x="0" y="1473338"/>
                </a:lnTo>
                <a:cubicBezTo>
                  <a:pt x="95112" y="967663"/>
                  <a:pt x="166011" y="558171"/>
                  <a:pt x="0" y="0"/>
                </a:cubicBezTo>
                <a:close/>
              </a:path>
            </a:pathLst>
          </a:custGeom>
          <a:solidFill>
            <a:srgbClr val="FFAB04"/>
          </a:solidFill>
          <a:ln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 flipH="1">
            <a:off x="5843192" y="4210763"/>
            <a:ext cx="1640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DC4B52"/>
                </a:solidFill>
                <a:latin typeface="Britannic Bold" panose="020B0903060703020204" pitchFamily="34" charset="0"/>
              </a:rPr>
              <a:t>AFFECTIVE DOMAIN</a:t>
            </a:r>
            <a:endParaRPr lang="en-US" sz="1400" dirty="0">
              <a:solidFill>
                <a:srgbClr val="DC4B52"/>
              </a:solidFill>
              <a:latin typeface="Britannic Bold" panose="020B0903060703020204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 flipH="1">
            <a:off x="7122400" y="4865077"/>
            <a:ext cx="843572" cy="843572"/>
          </a:xfrm>
          <a:prstGeom prst="ellipse">
            <a:avLst/>
          </a:prstGeom>
          <a:noFill/>
          <a:ln w="76200">
            <a:solidFill>
              <a:srgbClr val="FB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 flipH="1">
            <a:off x="7088050" y="4830727"/>
            <a:ext cx="912273" cy="912273"/>
          </a:xfrm>
          <a:prstGeom prst="ellipse">
            <a:avLst/>
          </a:prstGeom>
          <a:solidFill>
            <a:srgbClr val="3CB29A"/>
          </a:solidFill>
          <a:ln w="76200"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 flipH="1">
            <a:off x="5896621" y="4682359"/>
            <a:ext cx="15669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Emotive Based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1" name="Oval 80"/>
          <p:cNvSpPr/>
          <p:nvPr/>
        </p:nvSpPr>
        <p:spPr>
          <a:xfrm rot="17870705" flipH="1">
            <a:off x="6841987" y="834002"/>
            <a:ext cx="1705345" cy="170534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B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 rot="17870705" flipH="1">
            <a:off x="6774160" y="766175"/>
            <a:ext cx="1840999" cy="1840999"/>
          </a:xfrm>
          <a:prstGeom prst="ellipse">
            <a:avLst/>
          </a:prstGeom>
          <a:noFill/>
          <a:ln w="76200"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146"/>
          <p:cNvSpPr/>
          <p:nvPr/>
        </p:nvSpPr>
        <p:spPr>
          <a:xfrm rot="15754556" flipH="1">
            <a:off x="6425659" y="1536961"/>
            <a:ext cx="158872" cy="488898"/>
          </a:xfrm>
          <a:custGeom>
            <a:avLst/>
            <a:gdLst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  <a:gd name="connsiteX0" fmla="*/ 0 w 645459"/>
              <a:gd name="connsiteY0" fmla="*/ 0 h 1473338"/>
              <a:gd name="connsiteX1" fmla="*/ 645459 w 645459"/>
              <a:gd name="connsiteY1" fmla="*/ 0 h 1473338"/>
              <a:gd name="connsiteX2" fmla="*/ 645459 w 645459"/>
              <a:gd name="connsiteY2" fmla="*/ 1473338 h 1473338"/>
              <a:gd name="connsiteX3" fmla="*/ 0 w 645459"/>
              <a:gd name="connsiteY3" fmla="*/ 1473338 h 1473338"/>
              <a:gd name="connsiteX4" fmla="*/ 0 w 645459"/>
              <a:gd name="connsiteY4" fmla="*/ 0 h 1473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59" h="1473338">
                <a:moveTo>
                  <a:pt x="0" y="0"/>
                </a:moveTo>
                <a:lnTo>
                  <a:pt x="645459" y="0"/>
                </a:lnTo>
                <a:cubicBezTo>
                  <a:pt x="481153" y="594140"/>
                  <a:pt x="431892" y="922448"/>
                  <a:pt x="645459" y="1473338"/>
                </a:cubicBezTo>
                <a:lnTo>
                  <a:pt x="0" y="1473338"/>
                </a:lnTo>
                <a:cubicBezTo>
                  <a:pt x="95112" y="967663"/>
                  <a:pt x="166011" y="558171"/>
                  <a:pt x="0" y="0"/>
                </a:cubicBezTo>
                <a:close/>
              </a:path>
            </a:pathLst>
          </a:custGeom>
          <a:solidFill>
            <a:srgbClr val="FFAB04"/>
          </a:solidFill>
          <a:ln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 rot="17870705" flipH="1">
            <a:off x="8193706" y="1926749"/>
            <a:ext cx="843572" cy="843572"/>
          </a:xfrm>
          <a:prstGeom prst="ellipse">
            <a:avLst/>
          </a:prstGeom>
          <a:noFill/>
          <a:ln w="76200">
            <a:solidFill>
              <a:srgbClr val="FB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 rot="17870705" flipH="1">
            <a:off x="8159356" y="1892399"/>
            <a:ext cx="912273" cy="912273"/>
          </a:xfrm>
          <a:prstGeom prst="ellipse">
            <a:avLst/>
          </a:prstGeom>
          <a:solidFill>
            <a:srgbClr val="3CB29A"/>
          </a:solidFill>
          <a:ln w="76200">
            <a:solidFill>
              <a:srgbClr val="FFAB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 flipH="1">
            <a:off x="6833958" y="1380761"/>
            <a:ext cx="1761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DC4B52"/>
                </a:solidFill>
                <a:latin typeface="Britannic Bold" panose="020B0903060703020204" pitchFamily="34" charset="0"/>
              </a:rPr>
              <a:t>PSYCHOMOTOR</a:t>
            </a:r>
            <a:endParaRPr lang="en-US" sz="1400" dirty="0">
              <a:solidFill>
                <a:srgbClr val="DC4B52"/>
              </a:solidFill>
              <a:latin typeface="Britannic Bold" panose="020B0903060703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 flipH="1">
            <a:off x="6889357" y="1650463"/>
            <a:ext cx="15669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Action Based</a:t>
            </a:r>
            <a:endParaRPr lang="en-US" sz="13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7373361" y="4974747"/>
            <a:ext cx="333369" cy="3333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hord 7"/>
          <p:cNvSpPr/>
          <p:nvPr/>
        </p:nvSpPr>
        <p:spPr>
          <a:xfrm rot="6840557">
            <a:off x="7318181" y="5242341"/>
            <a:ext cx="433684" cy="433684"/>
          </a:xfrm>
          <a:prstGeom prst="chor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art 11"/>
          <p:cNvSpPr/>
          <p:nvPr/>
        </p:nvSpPr>
        <p:spPr>
          <a:xfrm>
            <a:off x="7560423" y="5348069"/>
            <a:ext cx="91440" cy="91440"/>
          </a:xfrm>
          <a:prstGeom prst="heart">
            <a:avLst/>
          </a:prstGeom>
          <a:solidFill>
            <a:srgbClr val="DC4B52"/>
          </a:solidFill>
          <a:ln>
            <a:solidFill>
              <a:srgbClr val="DC4B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150" y="2048420"/>
            <a:ext cx="583315" cy="583315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1918861" y="5640496"/>
            <a:ext cx="11247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What one knows or thinks</a:t>
            </a:r>
            <a:endParaRPr lang="en-US" sz="13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043753" y="5852670"/>
            <a:ext cx="11247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What one feels</a:t>
            </a:r>
            <a:endParaRPr lang="en-US" sz="13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990103" y="2880767"/>
            <a:ext cx="12741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What one does, physically</a:t>
            </a:r>
            <a:endParaRPr lang="en-US" sz="13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278449" y="5459183"/>
            <a:ext cx="1001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Remember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Understand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Apply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Analyze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Evaluate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Create</a:t>
            </a:r>
            <a:endParaRPr lang="en-US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624264" y="1132246"/>
            <a:ext cx="1153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Domains </a:t>
            </a:r>
            <a:br>
              <a:rPr lang="en-US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en-US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of learning</a:t>
            </a:r>
            <a:endParaRPr lang="en-US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136332" y="5459183"/>
            <a:ext cx="0" cy="12003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925663" y="5643849"/>
            <a:ext cx="1001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Receiving</a:t>
            </a:r>
          </a:p>
          <a:p>
            <a:pPr algn="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Responding</a:t>
            </a:r>
          </a:p>
          <a:p>
            <a:pPr algn="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Valuing</a:t>
            </a:r>
          </a:p>
          <a:p>
            <a:pPr algn="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Organizing</a:t>
            </a:r>
          </a:p>
          <a:p>
            <a:pPr algn="r"/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Characterizing</a:t>
            </a:r>
            <a:endParaRPr lang="en-US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6992953" y="5585022"/>
            <a:ext cx="0" cy="120032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9320352" y="2664918"/>
            <a:ext cx="19663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Perception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Set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Guided response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Mechanism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Complex overt response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Adaptation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Origination</a:t>
            </a:r>
            <a:endParaRPr lang="en-US" sz="1200" i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9168505" y="2650787"/>
            <a:ext cx="0" cy="13716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58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89</Words>
  <Application>Microsoft Office PowerPoint</Application>
  <PresentationFormat>Widescreen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Narrow</vt:lpstr>
      <vt:lpstr>Britannic Bold</vt:lpstr>
      <vt:lpstr>Calibri</vt:lpstr>
      <vt:lpstr>Calibri Light</vt:lpstr>
      <vt:lpstr>Office Theme</vt:lpstr>
      <vt:lpstr>PowerPoint Presentation</vt:lpstr>
      <vt:lpstr>PowerPoint Presentation</vt:lpstr>
    </vt:vector>
  </TitlesOfParts>
  <Company>Cisco Systems,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Neha Tandon -X (nehatan - ZENSAR TECHNOLOGIES INC at Cisco)</dc:creator>
  <cp:lastModifiedBy>Neha Tandon -X (nehatan - ZENSAR TECHNOLOGIES INC at Cisco)</cp:lastModifiedBy>
  <cp:revision>56</cp:revision>
  <dcterms:created xsi:type="dcterms:W3CDTF">2017-10-24T06:14:46Z</dcterms:created>
  <dcterms:modified xsi:type="dcterms:W3CDTF">2017-10-24T09:08:50Z</dcterms:modified>
</cp:coreProperties>
</file>